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60" r:id="rId4"/>
    <p:sldId id="262" r:id="rId5"/>
    <p:sldId id="258" r:id="rId6"/>
    <p:sldId id="264" r:id="rId7"/>
    <p:sldId id="265" r:id="rId8"/>
    <p:sldId id="266" r:id="rId9"/>
    <p:sldId id="267" r:id="rId10"/>
    <p:sldId id="268" r:id="rId11"/>
    <p:sldId id="263" r:id="rId12"/>
    <p:sldId id="261" r:id="rId13"/>
    <p:sldId id="25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13"/>
    <p:restoredTop sz="92230"/>
  </p:normalViewPr>
  <p:slideViewPr>
    <p:cSldViewPr snapToGrid="0" snapToObjects="1">
      <p:cViewPr>
        <p:scale>
          <a:sx n="80" d="100"/>
          <a:sy n="80" d="100"/>
        </p:scale>
        <p:origin x="144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7B8E2F-D88E-AC47-ACC5-70E5A4E7613D}" type="datetimeFigureOut">
              <a:rPr lang="en-US" smtClean="0"/>
              <a:t>7/4/18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7D7AD-E42F-5F49-8D4B-9B398D868D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622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sys so can</a:t>
            </a:r>
            <a:r>
              <a:rPr lang="en-US" baseline="0" dirty="0" smtClean="0"/>
              <a:t> exit the game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explain what all the numbers 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experiment with removing the run the game part (hint: doesn't work well)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27D7AD-E42F-5F49-8D4B-9B398D868D5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0796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sys so can</a:t>
            </a:r>
            <a:r>
              <a:rPr lang="en-US" baseline="0" dirty="0" smtClean="0"/>
              <a:t> exit the game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explain what all the numbers 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experiment with removing the run the game part (hint</a:t>
            </a:r>
            <a:r>
              <a:rPr lang="en-US" baseline="0" smtClean="0"/>
              <a:t>: doesn't work well)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27D7AD-E42F-5F49-8D4B-9B398D868D5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023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sys so can</a:t>
            </a:r>
            <a:r>
              <a:rPr lang="en-US" baseline="0" dirty="0" smtClean="0"/>
              <a:t> exit the game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explain what all the numbers 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experiment with removing the run the game part (hint</a:t>
            </a:r>
            <a:r>
              <a:rPr lang="en-US" baseline="0" smtClean="0"/>
              <a:t>: doesn't work well)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27D7AD-E42F-5F49-8D4B-9B398D868D5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2827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sys so can</a:t>
            </a:r>
            <a:r>
              <a:rPr lang="en-US" baseline="0" dirty="0" smtClean="0"/>
              <a:t> exit the game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explain what all the numbers are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experiment with removing the run the game part (hint: doesn't work well)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27D7AD-E42F-5F49-8D4B-9B398D868D5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804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https://ae01.alicdn.com/</a:t>
            </a:r>
            <a:r>
              <a:rPr lang="en-US" dirty="0" err="1" smtClean="0"/>
              <a:t>kf</a:t>
            </a:r>
            <a:r>
              <a:rPr lang="en-US" dirty="0" smtClean="0"/>
              <a:t>/HTB1gUAxdUF7MKJjSZFLq6AMBVXag/13-10-4CM-Baby-Pet-Cute-Dog-Cartoon-Window-Decals-Funny-Animal-Car-Sticker-Accessories.jpg_640x640.jpg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27D7AD-E42F-5F49-8D4B-9B398D868D5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7838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https://d2v9y0dukr6mq2.cloudfront.net/video/thumbnail/uh59Wh0/palm-hand-icon-cartoon-illustration-hand-drawn-animation-transparent_41gyct___S0004.jpg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27D7AD-E42F-5F49-8D4B-9B398D868D5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670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www.morganmckinley.co.uk</a:t>
            </a:r>
            <a:r>
              <a:rPr lang="en-US" dirty="0" smtClean="0"/>
              <a:t>/sites/</a:t>
            </a:r>
            <a:r>
              <a:rPr lang="en-US" dirty="0" err="1" smtClean="0"/>
              <a:t>galileo.morganmckinley.co.uk</a:t>
            </a:r>
            <a:r>
              <a:rPr lang="en-US" dirty="0" smtClean="0"/>
              <a:t>/files/styles/</a:t>
            </a:r>
            <a:r>
              <a:rPr lang="en-US" dirty="0" err="1" smtClean="0"/>
              <a:t>blog_banner</a:t>
            </a:r>
            <a:r>
              <a:rPr lang="en-US" dirty="0" smtClean="0"/>
              <a:t>/public/</a:t>
            </a:r>
            <a:r>
              <a:rPr lang="en-US" dirty="0" err="1" smtClean="0"/>
              <a:t>dragon.jpg?itok</a:t>
            </a:r>
            <a:r>
              <a:rPr lang="en-US" dirty="0" smtClean="0"/>
              <a:t>=G4ajnNBT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27D7AD-E42F-5F49-8D4B-9B398D868D5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E2F26-D8CB-B041-9636-663B73AA2DD7}" type="datetimeFigureOut">
              <a:rPr lang="en-US" smtClean="0"/>
              <a:t>7/3/18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2E2F26-D8CB-B041-9636-663B73AA2DD7}" type="datetimeFigureOut">
              <a:rPr lang="en-US" smtClean="0"/>
              <a:t>7/3/18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429F3-3B76-5D4D-87E9-87D11344E1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2312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414" y="67240"/>
            <a:ext cx="9806152" cy="67907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10510" y="4847482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</a:rPr>
              <a:t>Rebecca Czyrnik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</a:rPr>
              <a:t>Galvanize Data Science Resident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299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225716" cy="1325563"/>
          </a:xfrm>
        </p:spPr>
        <p:txBody>
          <a:bodyPr/>
          <a:lstStyle/>
          <a:p>
            <a:r>
              <a:rPr lang="en-US" dirty="0" smtClean="0"/>
              <a:t>More Ideas</a:t>
            </a:r>
            <a:endParaRPr lang="en-US" sz="3200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15689" y="1678656"/>
            <a:ext cx="11111163" cy="5032375"/>
          </a:xfrm>
        </p:spPr>
        <p:txBody>
          <a:bodyPr/>
          <a:lstStyle/>
          <a:p>
            <a:r>
              <a:rPr lang="en-US" sz="2400" dirty="0" smtClean="0"/>
              <a:t>Move the image in two dimensions</a:t>
            </a:r>
          </a:p>
          <a:p>
            <a:r>
              <a:rPr lang="en-US" sz="2400" dirty="0" smtClean="0">
                <a:ea typeface="Consolas" charset="0"/>
                <a:cs typeface="Consolas" charset="0"/>
              </a:rPr>
              <a:t>Change the cursor images</a:t>
            </a:r>
          </a:p>
          <a:p>
            <a:r>
              <a:rPr lang="en-US" sz="2400" dirty="0" smtClean="0">
                <a:ea typeface="Consolas" charset="0"/>
                <a:cs typeface="Consolas" charset="0"/>
              </a:rPr>
              <a:t>Make the image move faster when you click on it.</a:t>
            </a:r>
          </a:p>
          <a:p>
            <a:r>
              <a:rPr lang="en-US" sz="2400" dirty="0" smtClean="0">
                <a:ea typeface="Consolas" charset="0"/>
                <a:cs typeface="Consolas" charset="0"/>
              </a:rPr>
              <a:t>Make it move more erratically</a:t>
            </a:r>
          </a:p>
          <a:p>
            <a:r>
              <a:rPr lang="en-US" sz="2400" dirty="0" smtClean="0">
                <a:ea typeface="Consolas" charset="0"/>
                <a:cs typeface="Consolas" charset="0"/>
              </a:rPr>
              <a:t>Change the theme</a:t>
            </a:r>
          </a:p>
          <a:p>
            <a:r>
              <a:rPr lang="en-US" sz="2400" dirty="0" smtClean="0">
                <a:ea typeface="Consolas" charset="0"/>
                <a:cs typeface="Consolas" charset="0"/>
              </a:rPr>
              <a:t>Have more images appear</a:t>
            </a:r>
          </a:p>
          <a:p>
            <a:r>
              <a:rPr lang="en-US" sz="2400" dirty="0" smtClean="0">
                <a:ea typeface="Consolas" charset="0"/>
                <a:cs typeface="Consolas" charset="0"/>
              </a:rPr>
              <a:t>Have the images disappear after a time</a:t>
            </a:r>
          </a:p>
          <a:p>
            <a:r>
              <a:rPr lang="en-US" sz="2400" dirty="0" smtClean="0">
                <a:ea typeface="Consolas" charset="0"/>
                <a:cs typeface="Consolas" charset="0"/>
              </a:rPr>
              <a:t>Add a score board</a:t>
            </a:r>
          </a:p>
          <a:p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6759" y="3378617"/>
            <a:ext cx="4514461" cy="38267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6053" y="176562"/>
            <a:ext cx="4485167" cy="380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59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3" y="-1"/>
            <a:ext cx="12129327" cy="6858001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9043" y="140535"/>
            <a:ext cx="3990473" cy="1325563"/>
          </a:xfrm>
        </p:spPr>
        <p:txBody>
          <a:bodyPr/>
          <a:lstStyle/>
          <a:p>
            <a:r>
              <a:rPr lang="en-US" dirty="0" smtClean="0"/>
              <a:t>A Final Note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992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Good intro Links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www.cs.ucsb.edu</a:t>
            </a:r>
            <a:r>
              <a:rPr lang="en-US" dirty="0"/>
              <a:t>/~</a:t>
            </a:r>
            <a:r>
              <a:rPr lang="en-US" dirty="0" err="1"/>
              <a:t>pconrad</a:t>
            </a:r>
            <a:r>
              <a:rPr lang="en-US" dirty="0"/>
              <a:t>/cs5nm/topics/</a:t>
            </a:r>
            <a:r>
              <a:rPr lang="en-US" dirty="0" err="1"/>
              <a:t>pygame</a:t>
            </a:r>
            <a:r>
              <a:rPr lang="en-US" dirty="0"/>
              <a:t>/drawing</a:t>
            </a:r>
            <a:r>
              <a:rPr lang="en-US" dirty="0" smtClean="0"/>
              <a:t>/</a:t>
            </a:r>
          </a:p>
          <a:p>
            <a:pPr lvl="1"/>
            <a:r>
              <a:rPr lang="en-US" dirty="0" smtClean="0"/>
              <a:t>Walks through the absolute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465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Really Good Tutorial: Hello Bunny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comments for updated code </a:t>
            </a:r>
          </a:p>
          <a:p>
            <a:pPr lvl="1"/>
            <a:r>
              <a:rPr lang="en-US" dirty="0" smtClean="0"/>
              <a:t>(thank you </a:t>
            </a:r>
            <a:r>
              <a:rPr lang="en-US" dirty="0"/>
              <a:t>masterf​</a:t>
            </a:r>
            <a:r>
              <a:rPr lang="en-US" dirty="0" smtClean="0"/>
              <a:t>00)</a:t>
            </a:r>
            <a:endParaRPr lang="en-US" dirty="0"/>
          </a:p>
          <a:p>
            <a:r>
              <a:rPr lang="en-US" dirty="0" smtClean="0"/>
              <a:t>Super eloquent and engaging</a:t>
            </a:r>
          </a:p>
          <a:p>
            <a:r>
              <a:rPr lang="en-US" dirty="0" smtClean="0"/>
              <a:t>Almost easy to follow</a:t>
            </a:r>
          </a:p>
          <a:p>
            <a:r>
              <a:rPr lang="en-US" dirty="0" smtClean="0"/>
              <a:t>By a 13 year old!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sz="1800" dirty="0"/>
              <a:t>https://</a:t>
            </a:r>
            <a:r>
              <a:rPr lang="en-US" sz="1800" dirty="0" err="1"/>
              <a:t>www.raywenderlich.com</a:t>
            </a:r>
            <a:r>
              <a:rPr lang="en-US" sz="1800" dirty="0"/>
              <a:t>/24252/beginning-game-programming-for-teens-with-python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474" y="4482808"/>
            <a:ext cx="9093200" cy="1460500"/>
          </a:xfrm>
          <a:prstGeom prst="rect">
            <a:avLst/>
          </a:prstGeom>
        </p:spPr>
      </p:pic>
      <p:pic>
        <p:nvPicPr>
          <p:cNvPr id="1028" name="Picture 4" descr="https://koenig-media.raywenderlich.com/uploads/2012/12/Screen-Shot-2012-12-18-at-6.00.31-P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6625" y="1825625"/>
            <a:ext cx="3063049" cy="2400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2544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3358" y="1364457"/>
            <a:ext cx="4790442" cy="500684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7506"/>
            <a:ext cx="6350000" cy="50038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6939293" y="-1219200"/>
            <a:ext cx="4006487" cy="963340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62000" b="1" cap="none" spc="0" smtClean="0">
                <a:ln/>
                <a:solidFill>
                  <a:srgbClr val="00B0F0"/>
                </a:solidFill>
                <a:effectLst/>
              </a:rPr>
              <a:t>?</a:t>
            </a:r>
            <a:endParaRPr lang="en-US" sz="62000" b="1" cap="none" spc="0" dirty="0">
              <a:ln/>
              <a:solidFill>
                <a:srgbClr val="00B0F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23902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xplosion 2 5"/>
          <p:cNvSpPr/>
          <p:nvPr/>
        </p:nvSpPr>
        <p:spPr>
          <a:xfrm rot="3223838">
            <a:off x="2269957" y="902934"/>
            <a:ext cx="8807115" cy="6208295"/>
          </a:xfrm>
          <a:prstGeom prst="irregularSeal2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xplosion 2 4"/>
          <p:cNvSpPr/>
          <p:nvPr/>
        </p:nvSpPr>
        <p:spPr>
          <a:xfrm>
            <a:off x="2261936" y="497304"/>
            <a:ext cx="8807115" cy="6208295"/>
          </a:xfrm>
          <a:prstGeom prst="irregularSeal2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631" y="1546748"/>
            <a:ext cx="5329326" cy="4351338"/>
          </a:xfrm>
        </p:spPr>
      </p:pic>
    </p:spTree>
    <p:extLst>
      <p:ext uri="{BB962C8B-B14F-4D97-AF65-F5344CB8AC3E}">
        <p14:creationId xmlns:p14="http://schemas.microsoft.com/office/powerpoint/2010/main" val="39356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really, why?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39469"/>
          </a:xfrm>
        </p:spPr>
        <p:txBody>
          <a:bodyPr/>
          <a:lstStyle/>
          <a:p>
            <a:r>
              <a:rPr lang="en-US" dirty="0" smtClean="0"/>
              <a:t>Adds color and shape to your program*</a:t>
            </a:r>
          </a:p>
          <a:p>
            <a:r>
              <a:rPr lang="en-US" dirty="0" smtClean="0"/>
              <a:t>Allows you to do more things</a:t>
            </a:r>
          </a:p>
          <a:p>
            <a:r>
              <a:rPr lang="en-US" dirty="0" smtClean="0"/>
              <a:t>Stepping stone to more advanced Python.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36752" r="33386"/>
          <a:stretch/>
        </p:blipFill>
        <p:spPr>
          <a:xfrm>
            <a:off x="1030706" y="3725949"/>
            <a:ext cx="4567989" cy="24414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4791" y="3728997"/>
            <a:ext cx="45720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494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59412"/>
            <a:ext cx="6301542" cy="48497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it work? 			</a:t>
            </a:r>
            <a:r>
              <a:rPr lang="en-US" sz="3200" dirty="0" smtClean="0"/>
              <a:t>(pygame_tutorial_0.py)</a:t>
            </a:r>
            <a:endParaRPr lang="en-US" sz="3200" dirty="0"/>
          </a:p>
        </p:txBody>
      </p:sp>
      <p:sp>
        <p:nvSpPr>
          <p:cNvPr id="5" name="Right Brace 4"/>
          <p:cNvSpPr/>
          <p:nvPr/>
        </p:nvSpPr>
        <p:spPr>
          <a:xfrm>
            <a:off x="4684295" y="1690688"/>
            <a:ext cx="641684" cy="3328076"/>
          </a:xfrm>
          <a:prstGeom prst="rightBrac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Brace 5"/>
          <p:cNvSpPr/>
          <p:nvPr/>
        </p:nvSpPr>
        <p:spPr>
          <a:xfrm>
            <a:off x="4684295" y="5157536"/>
            <a:ext cx="641684" cy="1207660"/>
          </a:xfrm>
          <a:prstGeom prst="rightBrac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325980" y="2914448"/>
            <a:ext cx="1813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mtClean="0">
                <a:solidFill>
                  <a:srgbClr val="C00000"/>
                </a:solidFill>
              </a:rPr>
              <a:t>Setup</a:t>
            </a:r>
            <a:endParaRPr lang="en-US" sz="4800">
              <a:solidFill>
                <a:srgbClr val="C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25980" y="5345867"/>
            <a:ext cx="1813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</a:rPr>
              <a:t>Run</a:t>
            </a:r>
            <a:endParaRPr lang="en-US" sz="4800" dirty="0">
              <a:solidFill>
                <a:srgbClr val="C00000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5446" y="2403121"/>
            <a:ext cx="4003479" cy="339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342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Interesting Change 1: 		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6752" y="1825624"/>
            <a:ext cx="4570447" cy="3874168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7038474" cy="5032375"/>
          </a:xfrm>
        </p:spPr>
        <p:txBody>
          <a:bodyPr/>
          <a:lstStyle/>
          <a:p>
            <a:endParaRPr lang="en-US" dirty="0"/>
          </a:p>
          <a:p>
            <a:r>
              <a:rPr lang="en-US" dirty="0" smtClean="0"/>
              <a:t>In the event loop:</a:t>
            </a:r>
          </a:p>
          <a:p>
            <a:pPr marL="457200" lvl="1" indent="0">
              <a:buNone/>
            </a:pPr>
            <a:r>
              <a:rPr lang="mr-IN" sz="2000" dirty="0" err="1">
                <a:latin typeface="Consolas" charset="0"/>
                <a:ea typeface="Consolas" charset="0"/>
                <a:cs typeface="Consolas" charset="0"/>
              </a:rPr>
              <a:t>elif</a:t>
            </a:r>
            <a:r>
              <a:rPr lang="mr-IN" sz="2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sz="2000" dirty="0" err="1">
                <a:latin typeface="Consolas" charset="0"/>
                <a:ea typeface="Consolas" charset="0"/>
                <a:cs typeface="Consolas" charset="0"/>
              </a:rPr>
              <a:t>event.type</a:t>
            </a:r>
            <a:r>
              <a:rPr lang="mr-IN" sz="2000" dirty="0">
                <a:latin typeface="Consolas" charset="0"/>
                <a:ea typeface="Consolas" charset="0"/>
                <a:cs typeface="Consolas" charset="0"/>
              </a:rPr>
              <a:t> == </a:t>
            </a:r>
            <a:r>
              <a:rPr lang="mr-IN" sz="2000" dirty="0" err="1">
                <a:latin typeface="Consolas" charset="0"/>
                <a:ea typeface="Consolas" charset="0"/>
                <a:cs typeface="Consolas" charset="0"/>
              </a:rPr>
              <a:t>pygame.MOUSEBUTTONDOWN</a:t>
            </a:r>
            <a:r>
              <a:rPr lang="mr-IN" sz="2000" dirty="0">
                <a:latin typeface="Consolas" charset="0"/>
                <a:ea typeface="Consolas" charset="0"/>
                <a:cs typeface="Consolas" charset="0"/>
              </a:rPr>
              <a:t>:            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pPr marL="914400" lvl="2" indent="0">
              <a:buNone/>
            </a:pP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red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random.randint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(0, 255)            </a:t>
            </a: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  <a:p>
            <a:pPr marL="914400" lvl="2" indent="0">
              <a:buNone/>
            </a:pP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blue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random.randint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(0, 255)            </a:t>
            </a: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  <a:p>
            <a:pPr marL="914400" lvl="2" indent="0">
              <a:buNone/>
            </a:pP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green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random.randint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(0, 255)            </a:t>
            </a: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  <a:p>
            <a:pPr marL="914400" lvl="2" indent="0">
              <a:buNone/>
            </a:pP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my_rect.fill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((</a:t>
            </a: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red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blue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green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))            </a:t>
            </a: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  <a:p>
            <a:pPr marL="914400" lvl="2" indent="0">
              <a:buNone/>
            </a:pP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screen.blit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1800" dirty="0" err="1">
                <a:latin typeface="Consolas" charset="0"/>
                <a:ea typeface="Consolas" charset="0"/>
                <a:cs typeface="Consolas" charset="0"/>
              </a:rPr>
              <a:t>my_rect</a:t>
            </a:r>
            <a:r>
              <a:rPr lang="mr-IN" sz="1800" dirty="0">
                <a:latin typeface="Consolas" charset="0"/>
                <a:ea typeface="Consolas" charset="0"/>
                <a:cs typeface="Consolas" charset="0"/>
              </a:rPr>
              <a:t>, (200,150</a:t>
            </a:r>
            <a:r>
              <a:rPr lang="mr-IN" sz="1800" dirty="0" smtClean="0">
                <a:latin typeface="Consolas" charset="0"/>
                <a:ea typeface="Consolas" charset="0"/>
                <a:cs typeface="Consolas" charset="0"/>
              </a:rPr>
              <a:t>))</a:t>
            </a:r>
            <a:endParaRPr lang="en-US" sz="1800" dirty="0" smtClean="0">
              <a:latin typeface="Consolas" charset="0"/>
              <a:ea typeface="Consolas" charset="0"/>
              <a:cs typeface="Consolas" charset="0"/>
            </a:endParaRPr>
          </a:p>
          <a:p>
            <a:pPr marL="914400" lvl="2" indent="0">
              <a:buNone/>
            </a:pPr>
            <a:r>
              <a:rPr lang="en-US" sz="1800" dirty="0" err="1" smtClean="0">
                <a:latin typeface="Consolas" charset="0"/>
                <a:ea typeface="Consolas" charset="0"/>
                <a:cs typeface="Consolas" charset="0"/>
              </a:rPr>
              <a:t>pygame.display.update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()</a:t>
            </a:r>
          </a:p>
        </p:txBody>
      </p:sp>
      <p:sp>
        <p:nvSpPr>
          <p:cNvPr id="4" name="Rectangle 3"/>
          <p:cNvSpPr/>
          <p:nvPr/>
        </p:nvSpPr>
        <p:spPr>
          <a:xfrm>
            <a:off x="5920136" y="766296"/>
            <a:ext cx="56773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smtClean="0">
                <a:solidFill>
                  <a:srgbClr val="92D050"/>
                </a:solidFill>
              </a:rPr>
              <a:t>CHANGE</a:t>
            </a:r>
            <a:r>
              <a:rPr lang="en-US" sz="2800" smtClean="0"/>
              <a:t> </a:t>
            </a:r>
            <a:r>
              <a:rPr lang="en-US" sz="2800" smtClean="0">
                <a:solidFill>
                  <a:srgbClr val="FF0000"/>
                </a:solidFill>
              </a:rPr>
              <a:t>THE</a:t>
            </a:r>
            <a:r>
              <a:rPr lang="en-US" sz="2800" smtClean="0"/>
              <a:t> </a:t>
            </a:r>
            <a:r>
              <a:rPr lang="en-US" sz="2800" smtClean="0">
                <a:solidFill>
                  <a:srgbClr val="FFC000"/>
                </a:solidFill>
              </a:rPr>
              <a:t>COLOR</a:t>
            </a:r>
            <a:r>
              <a:rPr lang="en-US" sz="2800" smtClean="0"/>
              <a:t> </a:t>
            </a:r>
            <a:r>
              <a:rPr lang="en-US" sz="2800" smtClean="0">
                <a:solidFill>
                  <a:srgbClr val="00B0F0"/>
                </a:solidFill>
              </a:rPr>
              <a:t>WHEN</a:t>
            </a:r>
            <a:r>
              <a:rPr lang="en-US" sz="2800" smtClean="0"/>
              <a:t> </a:t>
            </a:r>
            <a:r>
              <a:rPr lang="en-US" sz="280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WE</a:t>
            </a:r>
            <a:r>
              <a:rPr lang="en-US" sz="2800" smtClean="0"/>
              <a:t> </a:t>
            </a:r>
            <a:r>
              <a:rPr lang="en-US" sz="2800" smtClean="0">
                <a:solidFill>
                  <a:srgbClr val="FFFF00"/>
                </a:solidFill>
              </a:rPr>
              <a:t>CLICK</a:t>
            </a:r>
            <a:endParaRPr lang="en-US" sz="2800" dirty="0" smtClea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9169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2973" y="979780"/>
            <a:ext cx="2091489" cy="5302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225716" cy="1325563"/>
          </a:xfrm>
        </p:spPr>
        <p:txBody>
          <a:bodyPr/>
          <a:lstStyle/>
          <a:p>
            <a:r>
              <a:rPr lang="en-US" dirty="0" smtClean="0"/>
              <a:t>Interesting Change 2: </a:t>
            </a:r>
            <a:endParaRPr lang="en-US" sz="3200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15689" y="1678656"/>
            <a:ext cx="11376311" cy="5032375"/>
          </a:xfrm>
        </p:spPr>
        <p:txBody>
          <a:bodyPr/>
          <a:lstStyle/>
          <a:p>
            <a:r>
              <a:rPr lang="en-US" dirty="0" smtClean="0"/>
              <a:t>In </a:t>
            </a:r>
            <a:r>
              <a:rPr lang="en-US" dirty="0"/>
              <a:t>the </a:t>
            </a:r>
            <a:r>
              <a:rPr lang="en-US" sz="2000" dirty="0" smtClean="0">
                <a:solidFill>
                  <a:schemeClr val="tx1">
                    <a:lumMod val="6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# Add A Rectangle</a:t>
            </a:r>
            <a:endParaRPr lang="en-US" dirty="0"/>
          </a:p>
          <a:p>
            <a:pPr marL="457200" lvl="1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my_shape_rect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my_shape.get_rect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() </a:t>
            </a:r>
          </a:p>
          <a:p>
            <a:pPr marL="457200" lvl="1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my_shape_rect.topleft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= (200,150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457200" lvl="1" indent="0">
              <a:buNone/>
            </a:pPr>
            <a:endParaRPr lang="en-US" sz="18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/>
              <a:t>Wherever we </a:t>
            </a:r>
            <a:r>
              <a:rPr lang="en-US" sz="2000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screen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sz="2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blit</a:t>
            </a:r>
            <a:r>
              <a:rPr lang="en-US" sz="2000" dirty="0" smtClean="0">
                <a:solidFill>
                  <a:schemeClr val="tx1">
                    <a:lumMod val="6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000" dirty="0" err="1" smtClean="0">
                <a:solidFill>
                  <a:schemeClr val="tx1">
                    <a:lumMod val="6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my_rect</a:t>
            </a:r>
            <a:r>
              <a:rPr lang="en-US" sz="2000" dirty="0">
                <a:solidFill>
                  <a:schemeClr val="tx1">
                    <a:lumMod val="6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, (200,150</a:t>
            </a:r>
            <a:r>
              <a:rPr lang="en-US" sz="2000" dirty="0" smtClean="0">
                <a:solidFill>
                  <a:schemeClr val="tx1">
                    <a:lumMod val="6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))</a:t>
            </a:r>
            <a:endParaRPr lang="en-US" sz="2000" dirty="0">
              <a:solidFill>
                <a:schemeClr val="tx1">
                  <a:lumMod val="6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457200" lvl="1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screen.blit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my_rect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my_shape_rect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Inside the </a:t>
            </a:r>
            <a:r>
              <a:rPr lang="en-US" sz="2000" dirty="0" err="1" smtClean="0">
                <a:solidFill>
                  <a:srgbClr val="00B0F0"/>
                </a:solidFill>
                <a:latin typeface="Consolas" charset="0"/>
                <a:ea typeface="Consolas" charset="0"/>
                <a:cs typeface="Consolas" charset="0"/>
              </a:rPr>
              <a:t>elif</a:t>
            </a:r>
            <a:r>
              <a:rPr lang="en-US" sz="2000" dirty="0" smtClean="0">
                <a:solidFill>
                  <a:srgbClr val="00B0F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event.type</a:t>
            </a:r>
            <a:r>
              <a:rPr lang="en-US" sz="20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== </a:t>
            </a:r>
            <a:r>
              <a:rPr lang="en-US" sz="2000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pygame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sz="2000" dirty="0" err="1" smtClean="0">
                <a:solidFill>
                  <a:srgbClr val="92D050"/>
                </a:solidFill>
                <a:latin typeface="Consolas" charset="0"/>
                <a:ea typeface="Consolas" charset="0"/>
                <a:cs typeface="Consolas" charset="0"/>
              </a:rPr>
              <a:t>MOUSEBUTTONDOWN</a:t>
            </a:r>
            <a:r>
              <a:rPr lang="en-US" dirty="0" smtClean="0"/>
              <a:t> loop 	</a:t>
            </a:r>
          </a:p>
          <a:p>
            <a:pPr marL="457200" lvl="1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mouse_position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pygame.mouse.get_pos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 </a:t>
            </a:r>
            <a:endParaRPr lang="en-US" sz="1800" dirty="0" smtClean="0">
              <a:latin typeface="Consolas" charset="0"/>
              <a:ea typeface="Consolas" charset="0"/>
              <a:cs typeface="Consolas" charset="0"/>
            </a:endParaRPr>
          </a:p>
          <a:p>
            <a:pPr marL="457200" lvl="1" indent="0">
              <a:buNone/>
            </a:pP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if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my_shape_rect.collidepoint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mouse_position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):</a:t>
            </a:r>
          </a:p>
          <a:p>
            <a:pPr marL="457200" lvl="1" indent="0">
              <a:buNone/>
            </a:pP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	</a:t>
            </a:r>
            <a:r>
              <a:rPr lang="en-US" sz="2000" dirty="0" smtClean="0">
                <a:ea typeface="Consolas" charset="0"/>
                <a:cs typeface="Consolas" charset="0"/>
              </a:rPr>
              <a:t>(do color change stuff)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63916" y="496385"/>
            <a:ext cx="5862936" cy="1182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CHANGE THE COLOR WHEN WE CLICK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			ON THE BOX</a:t>
            </a:r>
          </a:p>
        </p:txBody>
      </p:sp>
    </p:spTree>
    <p:extLst>
      <p:ext uri="{BB962C8B-B14F-4D97-AF65-F5344CB8AC3E}">
        <p14:creationId xmlns:p14="http://schemas.microsoft.com/office/powerpoint/2010/main" val="741590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4657" y="1027906"/>
            <a:ext cx="2091489" cy="5302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225716" cy="1325563"/>
          </a:xfrm>
        </p:spPr>
        <p:txBody>
          <a:bodyPr/>
          <a:lstStyle/>
          <a:p>
            <a:r>
              <a:rPr lang="en-US" dirty="0" smtClean="0"/>
              <a:t>Interesting Change 3: </a:t>
            </a:r>
            <a:endParaRPr lang="en-US" sz="3200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15689" y="1678656"/>
            <a:ext cx="11111163" cy="5032375"/>
          </a:xfrm>
        </p:spPr>
        <p:txBody>
          <a:bodyPr/>
          <a:lstStyle/>
          <a:p>
            <a:r>
              <a:rPr lang="en-US" dirty="0"/>
              <a:t>In the game loop, outside the event loop:</a:t>
            </a:r>
          </a:p>
          <a:p>
            <a:pPr marL="457200" lvl="1" indent="0">
              <a:buNone/>
            </a:pP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# Move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Rectangles's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Position    </a:t>
            </a:r>
          </a:p>
          <a:p>
            <a:pPr marL="457200" lvl="1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amt_to_move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= 2    </a:t>
            </a:r>
          </a:p>
          <a:p>
            <a:pPr marL="457200" lvl="1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my_shape_rect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my_shape_rect.move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amt_to_move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, 0))    </a:t>
            </a:r>
          </a:p>
          <a:p>
            <a:endParaRPr lang="en-US" sz="2000" dirty="0">
              <a:solidFill>
                <a:schemeClr val="tx1">
                  <a:lumMod val="65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en-US" dirty="0" smtClean="0"/>
          </a:p>
          <a:p>
            <a:r>
              <a:rPr lang="en-US" dirty="0" smtClean="0"/>
              <a:t>How did that work?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63916" y="496385"/>
            <a:ext cx="5862936" cy="1182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MOVE THE BOX</a:t>
            </a:r>
          </a:p>
        </p:txBody>
      </p:sp>
    </p:spTree>
    <p:extLst>
      <p:ext uri="{BB962C8B-B14F-4D97-AF65-F5344CB8AC3E}">
        <p14:creationId xmlns:p14="http://schemas.microsoft.com/office/powerpoint/2010/main" val="612183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0.00092 L -0.26419 0.00092 " pathEditMode="relative" rAng="0" ptsTypes="AA">
                                      <p:cBhvr>
                                        <p:cTn id="6" dur="2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16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6016 0.00115 L -0.00104 0.00115 " pathEditMode="relative" rAng="0" ptsTypes="AA">
                                      <p:cBhvr>
                                        <p:cTn id="10" dur="2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95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225716" cy="1325563"/>
          </a:xfrm>
        </p:spPr>
        <p:txBody>
          <a:bodyPr/>
          <a:lstStyle/>
          <a:p>
            <a:r>
              <a:rPr lang="en-US" dirty="0" smtClean="0"/>
              <a:t>Interesting Change 4: </a:t>
            </a:r>
            <a:endParaRPr lang="en-US" sz="3200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815689" y="1678656"/>
            <a:ext cx="11111163" cy="5032375"/>
          </a:xfrm>
        </p:spPr>
        <p:txBody>
          <a:bodyPr/>
          <a:lstStyle/>
          <a:p>
            <a:r>
              <a:rPr lang="en-US" dirty="0" smtClean="0"/>
              <a:t>Find a fun image online. It's better if it doesn't have a background</a:t>
            </a:r>
            <a:endParaRPr lang="en-US" dirty="0"/>
          </a:p>
          <a:p>
            <a:r>
              <a:rPr lang="en-US" dirty="0" smtClean="0"/>
              <a:t>Replace Rectangle code with Image code</a:t>
            </a:r>
          </a:p>
          <a:p>
            <a:pPr lvl="1"/>
            <a:r>
              <a:rPr lang="en-US" dirty="0" smtClean="0"/>
              <a:t>Rectangle code:</a:t>
            </a:r>
          </a:p>
          <a:p>
            <a:pPr marL="457200" lvl="1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rect_color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= (0,0,255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457200" lvl="1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my_shape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pygame.Surface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((100,50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))</a:t>
            </a:r>
          </a:p>
          <a:p>
            <a:pPr marL="457200" lvl="1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my_shape.fill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rect_color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</a:t>
            </a:r>
          </a:p>
          <a:p>
            <a:pPr marL="457200" lvl="1" indent="0">
              <a:buNone/>
            </a:pPr>
            <a:endParaRPr lang="en-US" sz="2000" dirty="0" smtClean="0">
              <a:latin typeface="Consolas" charset="0"/>
              <a:ea typeface="Consolas" charset="0"/>
              <a:cs typeface="Consolas" charset="0"/>
            </a:endParaRPr>
          </a:p>
          <a:p>
            <a:pPr lvl="1"/>
            <a:r>
              <a:rPr lang="en-US" dirty="0" smtClean="0"/>
              <a:t>Image code:</a:t>
            </a:r>
          </a:p>
          <a:p>
            <a:pPr marL="457200" lvl="1" indent="0">
              <a:buNone/>
            </a:pP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my_shape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pygame.image.load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('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img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white_dog.png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')</a:t>
            </a:r>
          </a:p>
          <a:p>
            <a:pPr marL="457200" lvl="1" indent="0">
              <a:buNone/>
            </a:pP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my_shape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pygame.transform.scale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000" dirty="0" err="1">
                <a:latin typeface="Consolas" charset="0"/>
                <a:ea typeface="Consolas" charset="0"/>
                <a:cs typeface="Consolas" charset="0"/>
              </a:rPr>
              <a:t>my_shape</a:t>
            </a:r>
            <a:r>
              <a:rPr lang="en-US" sz="2000" dirty="0">
                <a:latin typeface="Consolas" charset="0"/>
                <a:ea typeface="Consolas" charset="0"/>
                <a:cs typeface="Consolas" charset="0"/>
              </a:rPr>
              <a:t>, (80,80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))</a:t>
            </a:r>
          </a:p>
          <a:p>
            <a:pPr marL="457200" lvl="1" indent="0">
              <a:buNone/>
            </a:pP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/>
              <a:t>Remove the rectangle color </a:t>
            </a:r>
            <a:r>
              <a:rPr lang="en-US" dirty="0"/>
              <a:t>c</a:t>
            </a:r>
            <a:r>
              <a:rPr lang="en-US" dirty="0" smtClean="0"/>
              <a:t>hanging code. Replace it with code that changes the background color.</a:t>
            </a:r>
            <a:endParaRPr lang="en-US" sz="20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63916" y="786063"/>
            <a:ext cx="5862936" cy="8925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ADDING IMAGES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1563" b="90000" l="10000" r="96250">
                        <a14:foregroundMark x1="76719" y1="37969" x2="21250" y2="70625"/>
                        <a14:foregroundMark x1="26406" y1="38125" x2="80000" y2="70156"/>
                        <a14:foregroundMark x1="20781" y1="43750" x2="81563" y2="43906"/>
                        <a14:foregroundMark x1="67344" y1="37188" x2="33125" y2="37188"/>
                        <a14:foregroundMark x1="33125" y1="67813" x2="69219" y2="68125"/>
                        <a14:foregroundMark x1="82031" y1="67188" x2="82813" y2="74375"/>
                      </a14:backgroundRemoval>
                    </a14:imgEffect>
                  </a14:imgLayer>
                </a14:imgProps>
              </a:ext>
            </a:extLst>
          </a:blip>
          <a:srcRect l="12068" t="23395" r="5915" b="21157"/>
          <a:stretch/>
        </p:blipFill>
        <p:spPr>
          <a:xfrm>
            <a:off x="8855242" y="240632"/>
            <a:ext cx="2076999" cy="1404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844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1272</TotalTime>
  <Words>458</Words>
  <Application>Microsoft Macintosh PowerPoint</Application>
  <PresentationFormat>Widescreen</PresentationFormat>
  <Paragraphs>114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Calibri Light</vt:lpstr>
      <vt:lpstr>Consolas</vt:lpstr>
      <vt:lpstr>Arial</vt:lpstr>
      <vt:lpstr>Office Theme</vt:lpstr>
      <vt:lpstr>PowerPoint Presentation</vt:lpstr>
      <vt:lpstr>What is it?</vt:lpstr>
      <vt:lpstr>Why?</vt:lpstr>
      <vt:lpstr>But really, why?</vt:lpstr>
      <vt:lpstr>How does it work?    (pygame_tutorial_0.py)</vt:lpstr>
      <vt:lpstr>Interesting Change 1:   </vt:lpstr>
      <vt:lpstr>Interesting Change 2: </vt:lpstr>
      <vt:lpstr>Interesting Change 3: </vt:lpstr>
      <vt:lpstr>Interesting Change 4: </vt:lpstr>
      <vt:lpstr>More Ideas</vt:lpstr>
      <vt:lpstr>A Final Note</vt:lpstr>
      <vt:lpstr>Good intro Links</vt:lpstr>
      <vt:lpstr>Really Good Tutorial: Hello Bunny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Rebecca Czyrnik</dc:creator>
  <cp:lastModifiedBy>Rebecca Czyrnik</cp:lastModifiedBy>
  <cp:revision>20</cp:revision>
  <dcterms:created xsi:type="dcterms:W3CDTF">2018-07-04T02:45:04Z</dcterms:created>
  <dcterms:modified xsi:type="dcterms:W3CDTF">2018-07-04T23:57:39Z</dcterms:modified>
</cp:coreProperties>
</file>

<file path=docProps/thumbnail.jpeg>
</file>